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70" r:id="rId4"/>
    <p:sldId id="271" r:id="rId5"/>
    <p:sldId id="273" r:id="rId6"/>
    <p:sldId id="258" r:id="rId7"/>
    <p:sldId id="260" r:id="rId8"/>
    <p:sldId id="261" r:id="rId9"/>
    <p:sldId id="279" r:id="rId10"/>
    <p:sldId id="278" r:id="rId11"/>
    <p:sldId id="281" r:id="rId12"/>
    <p:sldId id="280" r:id="rId13"/>
    <p:sldId id="282" r:id="rId14"/>
    <p:sldId id="283" r:id="rId15"/>
    <p:sldId id="284" r:id="rId16"/>
    <p:sldId id="285" r:id="rId17"/>
    <p:sldId id="286" r:id="rId18"/>
    <p:sldId id="263" r:id="rId19"/>
    <p:sldId id="266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230" autoAdjust="0"/>
    <p:restoredTop sz="60694"/>
  </p:normalViewPr>
  <p:slideViewPr>
    <p:cSldViewPr snapToGrid="0" snapToObjects="1">
      <p:cViewPr>
        <p:scale>
          <a:sx n="65" d="100"/>
          <a:sy n="65" d="100"/>
        </p:scale>
        <p:origin x="704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-kalkylblad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-kalkylblad2.xlsx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package" Target="../embeddings/Microsoft_Excel-kalkylblad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dirty="0" smtClean="0"/>
              <a:t>Reading</a:t>
            </a:r>
            <a:r>
              <a:rPr lang="sv-SE" baseline="0" dirty="0" smtClean="0"/>
              <a:t> </a:t>
            </a:r>
            <a:r>
              <a:rPr lang="sv-SE" baseline="0" dirty="0" err="1" smtClean="0"/>
              <a:t>news</a:t>
            </a:r>
            <a:r>
              <a:rPr lang="sv-SE" baseline="0" dirty="0" smtClean="0"/>
              <a:t>(</a:t>
            </a:r>
            <a:r>
              <a:rPr lang="sv-SE" baseline="0" dirty="0" err="1" smtClean="0"/>
              <a:t>papers</a:t>
            </a:r>
            <a:r>
              <a:rPr lang="sv-SE" baseline="0" dirty="0" smtClean="0"/>
              <a:t>) online</a:t>
            </a:r>
            <a:endParaRPr lang="sv-SE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average Swedish citizen in this age group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Blad1!$A$2:$A$3</c:f>
              <c:numCache>
                <c:formatCode>General</c:formatCode>
                <c:ptCount val="2"/>
                <c:pt idx="0">
                  <c:v>2012.0</c:v>
                </c:pt>
                <c:pt idx="1">
                  <c:v>2016.0</c:v>
                </c:pt>
              </c:numCache>
            </c:numRef>
          </c:cat>
          <c:val>
            <c:numRef>
              <c:f>Blad1!$B$2:$B$3</c:f>
              <c:numCache>
                <c:formatCode>0</c:formatCode>
                <c:ptCount val="2"/>
                <c:pt idx="0">
                  <c:v>35.0</c:v>
                </c:pt>
                <c:pt idx="1">
                  <c:v>65.0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students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Blad1!$A$2:$A$3</c:f>
              <c:numCache>
                <c:formatCode>General</c:formatCode>
                <c:ptCount val="2"/>
                <c:pt idx="0">
                  <c:v>2012.0</c:v>
                </c:pt>
                <c:pt idx="1">
                  <c:v>2016.0</c:v>
                </c:pt>
              </c:numCache>
            </c:numRef>
          </c:cat>
          <c:val>
            <c:numRef>
              <c:f>Blad1!$C$2:$C$3</c:f>
              <c:numCache>
                <c:formatCode>0</c:formatCode>
                <c:ptCount val="2"/>
                <c:pt idx="0">
                  <c:v>16.0</c:v>
                </c:pt>
                <c:pt idx="1">
                  <c:v>35.0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85543536"/>
        <c:axId val="-585541216"/>
      </c:lineChart>
      <c:catAx>
        <c:axId val="-585543536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-585541216"/>
        <c:crosses val="max"/>
        <c:auto val="1"/>
        <c:lblAlgn val="ctr"/>
        <c:lblOffset val="100"/>
        <c:noMultiLvlLbl val="0"/>
      </c:catAx>
      <c:valAx>
        <c:axId val="-585541216"/>
        <c:scaling>
          <c:orientation val="minMax"/>
          <c:max val="7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-585543536"/>
        <c:crosses val="autoZero"/>
        <c:crossBetween val="between"/>
        <c:majorUnit val="10.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dirty="0" smtClean="0"/>
              <a:t>Shopping online</a:t>
            </a:r>
            <a:endParaRPr lang="sv-SE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average Swedish citizen in the age group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Blad1!$A$2:$A$3</c:f>
              <c:numCache>
                <c:formatCode>General</c:formatCode>
                <c:ptCount val="2"/>
                <c:pt idx="0">
                  <c:v>2012.0</c:v>
                </c:pt>
                <c:pt idx="1">
                  <c:v>2016.0</c:v>
                </c:pt>
              </c:numCache>
            </c:numRef>
          </c:cat>
          <c:val>
            <c:numRef>
              <c:f>Blad1!$B$2:$B$3</c:f>
              <c:numCache>
                <c:formatCode>General</c:formatCode>
                <c:ptCount val="2"/>
                <c:pt idx="0">
                  <c:v>90.0</c:v>
                </c:pt>
                <c:pt idx="1">
                  <c:v>87.0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students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Blad1!$A$2:$A$3</c:f>
              <c:numCache>
                <c:formatCode>General</c:formatCode>
                <c:ptCount val="2"/>
                <c:pt idx="0">
                  <c:v>2012.0</c:v>
                </c:pt>
                <c:pt idx="1">
                  <c:v>2016.0</c:v>
                </c:pt>
              </c:numCache>
            </c:numRef>
          </c:cat>
          <c:val>
            <c:numRef>
              <c:f>Blad1!$C$2:$C$3</c:f>
              <c:numCache>
                <c:formatCode>General</c:formatCode>
                <c:ptCount val="2"/>
                <c:pt idx="0">
                  <c:v>58.0</c:v>
                </c:pt>
                <c:pt idx="1">
                  <c:v>81.0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655040560"/>
        <c:axId val="-655041648"/>
      </c:lineChart>
      <c:catAx>
        <c:axId val="-655040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-655041648"/>
        <c:crosses val="autoZero"/>
        <c:auto val="1"/>
        <c:lblAlgn val="ctr"/>
        <c:lblOffset val="100"/>
        <c:noMultiLvlLbl val="0"/>
      </c:catAx>
      <c:valAx>
        <c:axId val="-655041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-655040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dirty="0" err="1" smtClean="0"/>
              <a:t>their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own</a:t>
            </a:r>
            <a:r>
              <a:rPr lang="sv-SE" baseline="0" dirty="0" smtClean="0"/>
              <a:t> </a:t>
            </a:r>
            <a:r>
              <a:rPr lang="sv-SE" dirty="0" err="1" smtClean="0"/>
              <a:t>tablet</a:t>
            </a:r>
            <a:endParaRPr lang="sv-SE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average Swedish citizen in the age group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Blad1!$A$2:$A$4</c:f>
              <c:numCache>
                <c:formatCode>General</c:formatCode>
                <c:ptCount val="3"/>
                <c:pt idx="0">
                  <c:v>2012.0</c:v>
                </c:pt>
                <c:pt idx="1">
                  <c:v>2015.0</c:v>
                </c:pt>
                <c:pt idx="2">
                  <c:v>2016.0</c:v>
                </c:pt>
              </c:numCache>
            </c:numRef>
          </c:cat>
          <c:val>
            <c:numRef>
              <c:f>Blad1!$B$2:$B$4</c:f>
              <c:numCache>
                <c:formatCode>General</c:formatCode>
                <c:ptCount val="3"/>
                <c:pt idx="0">
                  <c:v>24.0</c:v>
                </c:pt>
                <c:pt idx="1">
                  <c:v>50.0</c:v>
                </c:pt>
                <c:pt idx="2">
                  <c:v>38.0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students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Blad1!$A$2:$A$4</c:f>
              <c:numCache>
                <c:formatCode>General</c:formatCode>
                <c:ptCount val="3"/>
                <c:pt idx="0">
                  <c:v>2012.0</c:v>
                </c:pt>
                <c:pt idx="1">
                  <c:v>2015.0</c:v>
                </c:pt>
                <c:pt idx="2">
                  <c:v>2016.0</c:v>
                </c:pt>
              </c:numCache>
            </c:numRef>
          </c:cat>
          <c:val>
            <c:numRef>
              <c:f>Blad1!$C$2:$C$4</c:f>
              <c:numCache>
                <c:formatCode>General</c:formatCode>
                <c:ptCount val="3"/>
                <c:pt idx="0">
                  <c:v>9.0</c:v>
                </c:pt>
                <c:pt idx="1">
                  <c:v>32.5</c:v>
                </c:pt>
                <c:pt idx="2">
                  <c:v>56.0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85519760"/>
        <c:axId val="-585517440"/>
      </c:lineChart>
      <c:catAx>
        <c:axId val="-585519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-585517440"/>
        <c:crosses val="autoZero"/>
        <c:auto val="1"/>
        <c:lblAlgn val="ctr"/>
        <c:lblOffset val="100"/>
        <c:noMultiLvlLbl val="0"/>
      </c:catAx>
      <c:valAx>
        <c:axId val="-585517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-585519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84421-4EBF-D44B-B9AE-CB104710911A}" type="datetimeFigureOut">
              <a:rPr lang="en-US" smtClean="0"/>
              <a:t>8/23/17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0D037-E835-8340-BE51-A03A167E0C7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6332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4FE57-7B16-4F4C-A141-1836485108D5}" type="datetimeFigureOut">
              <a:rPr lang="en-US" smtClean="0"/>
              <a:t>8/23/17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D9C9A-0D99-994E-A3F9-8B7F0A36ED2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0161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1" Type="http://schemas.openxmlformats.org/officeDocument/2006/relationships/hyperlink" Target="https://en.wikipedia.org/wiki/Critical_mass_(sociodynamics)" TargetMode="External"/><Relationship Id="rId12" Type="http://schemas.openxmlformats.org/officeDocument/2006/relationships/hyperlink" Target="https://en.wikipedia.org/wiki/Early_adopters" TargetMode="External"/><Relationship Id="rId13" Type="http://schemas.openxmlformats.org/officeDocument/2006/relationships/hyperlink" Target="https://en.wikipedia.org/wiki/Diffusion_of_innovations#cite_note-FOOTNOTERogers1962150-2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Relationship Id="rId3" Type="http://schemas.openxmlformats.org/officeDocument/2006/relationships/hyperlink" Target="https://en.wikipedia.org/wiki/Theory" TargetMode="External"/><Relationship Id="rId4" Type="http://schemas.openxmlformats.org/officeDocument/2006/relationships/hyperlink" Target="https://en.wikipedia.org/wiki/Idea" TargetMode="External"/><Relationship Id="rId5" Type="http://schemas.openxmlformats.org/officeDocument/2006/relationships/hyperlink" Target="https://en.wikipedia.org/wiki/Technology" TargetMode="External"/><Relationship Id="rId6" Type="http://schemas.openxmlformats.org/officeDocument/2006/relationships/hyperlink" Target="https://en.wikipedia.org/wiki/Everett_Rogers" TargetMode="External"/><Relationship Id="rId7" Type="http://schemas.openxmlformats.org/officeDocument/2006/relationships/hyperlink" Target="https://en.wikipedia.org/wiki/Communication_studies" TargetMode="External"/><Relationship Id="rId8" Type="http://schemas.openxmlformats.org/officeDocument/2006/relationships/hyperlink" Target="https://en.wikipedia.org/wiki/Diffusion_of_innovations#cite_note-Rogers5-1" TargetMode="External"/><Relationship Id="rId9" Type="http://schemas.openxmlformats.org/officeDocument/2006/relationships/hyperlink" Target="https://en.wikipedia.org/wiki/Innovation" TargetMode="External"/><Relationship Id="rId10" Type="http://schemas.openxmlformats.org/officeDocument/2006/relationships/hyperlink" Target="https://en.wikipedia.org/wiki/Human_capital" TargetMode="Externa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D9C9A-0D99-994E-A3F9-8B7F0A36ED2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4169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Most </a:t>
            </a:r>
            <a:r>
              <a:rPr lang="sv-SE" dirty="0" err="1" smtClean="0"/>
              <a:t>activities</a:t>
            </a:r>
            <a:r>
              <a:rPr lang="sv-SE" dirty="0" smtClean="0"/>
              <a:t> </a:t>
            </a:r>
            <a:r>
              <a:rPr lang="sv-SE" dirty="0" err="1" smtClean="0"/>
              <a:t>have</a:t>
            </a:r>
            <a:r>
              <a:rPr lang="sv-SE" dirty="0" smtClean="0"/>
              <a:t> </a:t>
            </a:r>
            <a:r>
              <a:rPr lang="sv-SE" dirty="0" err="1" smtClean="0"/>
              <a:t>increased</a:t>
            </a:r>
            <a:r>
              <a:rPr lang="sv-SE" dirty="0" smtClean="0"/>
              <a:t> in the population </a:t>
            </a:r>
            <a:endParaRPr lang="sv-SE" dirty="0" smtClean="0"/>
          </a:p>
          <a:p>
            <a:r>
              <a:rPr lang="sv-SE" dirty="0" smtClean="0"/>
              <a:t>All </a:t>
            </a:r>
            <a:r>
              <a:rPr lang="sv-SE" dirty="0" err="1" smtClean="0"/>
              <a:t>activities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 err="1" smtClean="0"/>
              <a:t>were</a:t>
            </a:r>
            <a:r>
              <a:rPr lang="sv-SE" dirty="0" smtClean="0"/>
              <a:t> </a:t>
            </a:r>
            <a:r>
              <a:rPr lang="sv-SE" dirty="0" err="1" smtClean="0"/>
              <a:t>possible</a:t>
            </a:r>
            <a:r>
              <a:rPr lang="sv-SE" dirty="0" smtClean="0"/>
              <a:t> to </a:t>
            </a:r>
            <a:r>
              <a:rPr lang="sv-SE" dirty="0" err="1" smtClean="0"/>
              <a:t>compare</a:t>
            </a:r>
            <a:r>
              <a:rPr lang="sv-SE" dirty="0" smtClean="0"/>
              <a:t>, fit in </a:t>
            </a:r>
            <a:r>
              <a:rPr lang="sv-SE" dirty="0" err="1" smtClean="0"/>
              <a:t>one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these</a:t>
            </a:r>
            <a:r>
              <a:rPr lang="sv-SE" dirty="0" smtClean="0"/>
              <a:t> </a:t>
            </a:r>
            <a:r>
              <a:rPr lang="sv-SE" dirty="0" err="1" smtClean="0"/>
              <a:t>three</a:t>
            </a:r>
            <a:r>
              <a:rPr lang="sv-SE" dirty="0" smtClean="0"/>
              <a:t> </a:t>
            </a:r>
            <a:r>
              <a:rPr lang="sv-SE" dirty="0" err="1" smtClean="0"/>
              <a:t>groups</a:t>
            </a:r>
            <a:r>
              <a:rPr lang="sv-SE" dirty="0" smtClean="0"/>
              <a:t>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D9C9A-0D99-994E-A3F9-8B7F0A36ED2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1286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Also</a:t>
            </a:r>
            <a:r>
              <a:rPr lang="sv-SE" dirty="0" smtClean="0"/>
              <a:t> </a:t>
            </a:r>
            <a:r>
              <a:rPr lang="sv-SE" dirty="0" err="1" smtClean="0"/>
              <a:t>having</a:t>
            </a:r>
            <a:r>
              <a:rPr lang="sv-SE" dirty="0" smtClean="0"/>
              <a:t> a smartphone</a:t>
            </a:r>
          </a:p>
          <a:p>
            <a:r>
              <a:rPr lang="sv-SE" dirty="0" err="1" smtClean="0"/>
              <a:t>Internetuse</a:t>
            </a:r>
            <a:r>
              <a:rPr lang="sv-SE" dirty="0" smtClean="0"/>
              <a:t> in general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D9C9A-0D99-994E-A3F9-8B7F0A36ED2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9027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tablets</a:t>
            </a:r>
            <a:endParaRPr lang="sv-SE" dirty="0" smtClean="0"/>
          </a:p>
          <a:p>
            <a:r>
              <a:rPr lang="sv-SE" dirty="0" err="1" smtClean="0"/>
              <a:t>twitter</a:t>
            </a:r>
            <a:endParaRPr lang="sv-SE" dirty="0" smtClean="0"/>
          </a:p>
          <a:p>
            <a:r>
              <a:rPr lang="sv-SE" dirty="0" err="1" smtClean="0"/>
              <a:t>blog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D9C9A-0D99-994E-A3F9-8B7F0A36ED23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6625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No </a:t>
            </a:r>
            <a:r>
              <a:rPr lang="sv-SE" dirty="0" err="1" smtClean="0"/>
              <a:t>early</a:t>
            </a:r>
            <a:r>
              <a:rPr lang="sv-SE" dirty="0" smtClean="0"/>
              <a:t> </a:t>
            </a:r>
            <a:r>
              <a:rPr lang="sv-SE" dirty="0" err="1" smtClean="0"/>
              <a:t>adopters</a:t>
            </a:r>
            <a:endParaRPr lang="sv-SE" dirty="0" smtClean="0"/>
          </a:p>
          <a:p>
            <a:r>
              <a:rPr lang="sv-SE" dirty="0" smtClean="0"/>
              <a:t>Is</a:t>
            </a:r>
            <a:r>
              <a:rPr lang="sv-SE" baseline="0" dirty="0" smtClean="0"/>
              <a:t> it acceptable </a:t>
            </a:r>
          </a:p>
          <a:p>
            <a:r>
              <a:rPr lang="sv-SE" baseline="0" dirty="0" err="1" smtClean="0"/>
              <a:t>Teacher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education</a:t>
            </a:r>
            <a:r>
              <a:rPr lang="sv-SE" baseline="0" dirty="0" smtClean="0"/>
              <a:t> has a </a:t>
            </a:r>
            <a:r>
              <a:rPr lang="sv-SE" baseline="0" dirty="0" err="1" smtClean="0"/>
              <a:t>great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responsability</a:t>
            </a:r>
            <a:endParaRPr lang="sv-SE" baseline="0" dirty="0" smtClean="0"/>
          </a:p>
          <a:p>
            <a:r>
              <a:rPr lang="sv-SE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Diffusion </a:t>
            </a:r>
            <a:r>
              <a:rPr lang="sv-SE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sv-SE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innovations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a </a:t>
            </a:r>
            <a:r>
              <a:rPr lang="sv-S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Theory"/>
              </a:rPr>
              <a:t>theory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seeks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explain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at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rate new </a:t>
            </a:r>
            <a:r>
              <a:rPr lang="sv-S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Idea"/>
              </a:rPr>
              <a:t>ideas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and </a:t>
            </a:r>
            <a:r>
              <a:rPr lang="sv-S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Technology"/>
              </a:rPr>
              <a:t>technology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spread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  <a:r>
              <a:rPr lang="sv-S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Everett Rogers"/>
              </a:rPr>
              <a:t>Everett Rogers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 professor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sv-S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Communication studies"/>
              </a:rPr>
              <a:t>communication studies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popularized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theory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book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sv-S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Diffusion </a:t>
            </a:r>
            <a:r>
              <a:rPr lang="sv-SE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sv-SE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Innovations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the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book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published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1962, and is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its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fifth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edition (2003).</a:t>
            </a: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/>
              </a:rPr>
              <a:t>[1]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Rogers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argues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diffusion is the process by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 </a:t>
            </a:r>
            <a:r>
              <a:rPr lang="sv-S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Innovation"/>
              </a:rPr>
              <a:t>innovation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communicated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over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among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participants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a social system. The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origins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diffusion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innovations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theory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varied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span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multiple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disciplines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Rogers proposes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four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main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elements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influence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spread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new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idea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the innovation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itself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communication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channels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a social system.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process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relies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heavily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 </a:t>
            </a:r>
            <a:r>
              <a:rPr lang="sv-S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Human capital"/>
              </a:rPr>
              <a:t>human capital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 innovation must be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widely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adopted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order to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self-sustain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Within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rate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adoption,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a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point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at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 innovation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reaches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sv-S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Critical mass (sociodynamics)"/>
              </a:rPr>
              <a:t>critical mass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categories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adopters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innovators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sv-SE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 tooltip="Early adopters"/>
              </a:rPr>
              <a:t>early adopters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early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majority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late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majority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laggards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3"/>
              </a:rPr>
              <a:t>[2]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Diffusion manifests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itself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different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ways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is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highly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subject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the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adopters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innovation-decision process. The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criterion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the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adopter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categorization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innovativeness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defined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the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degree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individual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adopts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new </a:t>
            </a:r>
            <a:r>
              <a:rPr lang="sv-SE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idea</a:t>
            </a:r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sv-SE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D9C9A-0D99-994E-A3F9-8B7F0A36ED23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6033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D9C9A-0D99-994E-A3F9-8B7F0A36ED23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97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The </a:t>
            </a:r>
            <a:r>
              <a:rPr lang="sv-SE" dirty="0" err="1" smtClean="0"/>
              <a:t>reason</a:t>
            </a:r>
            <a:r>
              <a:rPr lang="sv-SE" dirty="0" smtClean="0"/>
              <a:t> to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study</a:t>
            </a:r>
            <a:r>
              <a:rPr lang="sv-SE" baseline="0" dirty="0" smtClean="0"/>
              <a:t> internet </a:t>
            </a:r>
            <a:r>
              <a:rPr lang="sv-SE" baseline="0" dirty="0" err="1" smtClean="0"/>
              <a:t>skills</a:t>
            </a:r>
            <a:r>
              <a:rPr lang="sv-SE" baseline="0" dirty="0" smtClean="0"/>
              <a:t> and </a:t>
            </a:r>
            <a:r>
              <a:rPr lang="sv-SE" baseline="0" dirty="0" err="1" smtClean="0"/>
              <a:t>uses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was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that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also</a:t>
            </a:r>
            <a:r>
              <a:rPr lang="sv-SE" baseline="0" dirty="0" smtClean="0"/>
              <a:t> </a:t>
            </a:r>
            <a:r>
              <a:rPr lang="sv-SE" baseline="0" dirty="0" err="1" smtClean="0"/>
              <a:t>launched</a:t>
            </a:r>
            <a:r>
              <a:rPr lang="sv-SE" baseline="0" dirty="0" smtClean="0"/>
              <a:t> an online program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D9C9A-0D99-994E-A3F9-8B7F0A36ED2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144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33 av 154 gick ut nu. Det är 21%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D9C9A-0D99-994E-A3F9-8B7F0A36ED2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562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D9C9A-0D99-994E-A3F9-8B7F0A36ED2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9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Chi-</a:t>
            </a:r>
            <a:r>
              <a:rPr lang="sv-SE" dirty="0" err="1" smtClean="0"/>
              <a:t>square</a:t>
            </a:r>
            <a:r>
              <a:rPr lang="sv-SE" dirty="0" smtClean="0"/>
              <a:t> tests (</a:t>
            </a:r>
            <a:r>
              <a:rPr lang="sv-SE" dirty="0" err="1" smtClean="0"/>
              <a:t>yes</a:t>
            </a:r>
            <a:r>
              <a:rPr lang="sv-SE" dirty="0" smtClean="0"/>
              <a:t> or No)</a:t>
            </a:r>
          </a:p>
          <a:p>
            <a:r>
              <a:rPr lang="sv-SE" dirty="0" smtClean="0"/>
              <a:t>p&lt;</a:t>
            </a:r>
            <a:r>
              <a:rPr lang="sv-SE" baseline="0" dirty="0" smtClean="0"/>
              <a:t> .oo1</a:t>
            </a:r>
          </a:p>
          <a:p>
            <a:endParaRPr lang="sv-SE" baseline="0" dirty="0" smtClean="0"/>
          </a:p>
          <a:p>
            <a:r>
              <a:rPr lang="sv-SE" baseline="0" dirty="0" smtClean="0"/>
              <a:t>Smartphones </a:t>
            </a:r>
            <a:r>
              <a:rPr lang="sv-SE" baseline="0" dirty="0" err="1" smtClean="0"/>
              <a:t>teacher</a:t>
            </a:r>
            <a:r>
              <a:rPr lang="sv-SE" baseline="0" dirty="0" smtClean="0"/>
              <a:t> students 2012: 82,8%, 2016: 96,8% (</a:t>
            </a:r>
            <a:r>
              <a:rPr lang="sv-SE" baseline="0" dirty="0" err="1" smtClean="0"/>
              <a:t>swedes</a:t>
            </a:r>
            <a:r>
              <a:rPr lang="sv-SE" baseline="0" dirty="0" smtClean="0"/>
              <a:t> in </a:t>
            </a:r>
            <a:r>
              <a:rPr lang="sv-SE" baseline="0" dirty="0" err="1" smtClean="0"/>
              <a:t>this</a:t>
            </a:r>
            <a:r>
              <a:rPr lang="sv-SE" baseline="0" dirty="0" smtClean="0"/>
              <a:t> age </a:t>
            </a:r>
            <a:r>
              <a:rPr lang="sv-SE" baseline="0" dirty="0" err="1" smtClean="0"/>
              <a:t>group</a:t>
            </a:r>
            <a:r>
              <a:rPr lang="sv-SE" baseline="0" dirty="0" smtClean="0"/>
              <a:t>: 81 - 98%)</a:t>
            </a:r>
          </a:p>
          <a:p>
            <a:r>
              <a:rPr lang="sv-SE" baseline="0" dirty="0" err="1" smtClean="0"/>
              <a:t>Tablets</a:t>
            </a:r>
            <a:r>
              <a:rPr lang="sv-SE" baseline="0" dirty="0" smtClean="0"/>
              <a:t> 2012: 9,4%, 2016: 56,5% (</a:t>
            </a:r>
            <a:r>
              <a:rPr lang="sv-SE" baseline="0" dirty="0" err="1" smtClean="0"/>
              <a:t>swedes</a:t>
            </a:r>
            <a:r>
              <a:rPr lang="sv-SE" baseline="0" dirty="0" smtClean="0"/>
              <a:t> 20-50-39% for the age </a:t>
            </a:r>
            <a:r>
              <a:rPr lang="sv-SE" baseline="0" dirty="0" err="1" smtClean="0"/>
              <a:t>group</a:t>
            </a:r>
            <a:r>
              <a:rPr lang="sv-SE" baseline="0" dirty="0" smtClean="0"/>
              <a:t> [egen])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D9C9A-0D99-994E-A3F9-8B7F0A36ED2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833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T-tests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have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been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used</a:t>
            </a:r>
            <a:r>
              <a:rPr lang="sv-SE" baseline="0" dirty="0" smtClean="0"/>
              <a:t> and it has </a:t>
            </a:r>
            <a:r>
              <a:rPr lang="sv-SE" baseline="0" dirty="0" err="1" smtClean="0"/>
              <a:t>first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been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checked</a:t>
            </a:r>
            <a:r>
              <a:rPr lang="sv-SE" baseline="0" dirty="0" smtClean="0"/>
              <a:t> for </a:t>
            </a:r>
            <a:r>
              <a:rPr lang="sv-SE" baseline="0" dirty="0" err="1" smtClean="0"/>
              <a:t>Levene’s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Equality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</a:t>
            </a:r>
            <a:r>
              <a:rPr lang="sv-SE" baseline="0" dirty="0" err="1" smtClean="0"/>
              <a:t>variances</a:t>
            </a:r>
            <a:r>
              <a:rPr lang="sv-SE" baseline="0" dirty="0" smtClean="0"/>
              <a:t> test, </a:t>
            </a:r>
            <a:r>
              <a:rPr lang="sv-SE" baseline="0" dirty="0" err="1" smtClean="0"/>
              <a:t>but</a:t>
            </a:r>
            <a:r>
              <a:rPr lang="sv-SE" baseline="0" dirty="0" smtClean="0"/>
              <a:t> p is so small so </a:t>
            </a:r>
            <a:r>
              <a:rPr lang="sv-SE" baseline="0" dirty="0" err="1" smtClean="0"/>
              <a:t>there</a:t>
            </a:r>
            <a:r>
              <a:rPr lang="sv-SE" baseline="0" dirty="0" smtClean="0"/>
              <a:t> is no </a:t>
            </a:r>
            <a:r>
              <a:rPr lang="sv-SE" baseline="0" dirty="0" err="1" smtClean="0"/>
              <a:t>difference</a:t>
            </a:r>
            <a:r>
              <a:rPr lang="sv-SE" baseline="0" dirty="0" smtClean="0"/>
              <a:t> in </a:t>
            </a:r>
            <a:r>
              <a:rPr lang="sv-SE" baseline="0" dirty="0" err="1" smtClean="0"/>
              <a:t>practice</a:t>
            </a:r>
            <a:endParaRPr lang="sv-SE" baseline="0" dirty="0" smtClean="0"/>
          </a:p>
          <a:p>
            <a:endParaRPr lang="sv-SE" baseline="0" dirty="0" smtClean="0"/>
          </a:p>
          <a:p>
            <a:endParaRPr lang="sv-SE" baseline="0" dirty="0" smtClean="0"/>
          </a:p>
          <a:p>
            <a:r>
              <a:rPr lang="sv-SE" baseline="0" dirty="0" smtClean="0"/>
              <a:t>FB, 2012: 10% dagligen, 2016 3,2% dagligen. I befolkningen är det denna grupp som är största gruppen FB-användare. Användargraden ligger på samma nivå, men att posta ligger lägre ... eller kanske inte?</a:t>
            </a:r>
          </a:p>
          <a:p>
            <a:endParaRPr lang="sv-SE" baseline="0" dirty="0" smtClean="0"/>
          </a:p>
          <a:p>
            <a:r>
              <a:rPr lang="sv-SE" baseline="0" dirty="0" smtClean="0"/>
              <a:t>I befolkningen är kvinnor de största användarna, här är övervägande kvinnor</a:t>
            </a:r>
          </a:p>
          <a:p>
            <a:endParaRPr lang="sv-SE" baseline="0" dirty="0" smtClean="0"/>
          </a:p>
          <a:p>
            <a:r>
              <a:rPr lang="sv-SE" baseline="0" dirty="0" smtClean="0"/>
              <a:t>Internet </a:t>
            </a:r>
            <a:r>
              <a:rPr lang="sv-SE" baseline="0" dirty="0" err="1" smtClean="0"/>
              <a:t>use</a:t>
            </a:r>
            <a:r>
              <a:rPr lang="sv-SE" baseline="0" dirty="0" smtClean="0"/>
              <a:t> has </a:t>
            </a:r>
            <a:r>
              <a:rPr lang="sv-SE" baseline="0" dirty="0" err="1" smtClean="0"/>
              <a:t>increased</a:t>
            </a:r>
            <a:r>
              <a:rPr lang="sv-SE" baseline="0" dirty="0" smtClean="0"/>
              <a:t> in the population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D9C9A-0D99-994E-A3F9-8B7F0A36ED2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078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 smtClean="0"/>
              <a:t>Musik</a:t>
            </a:r>
            <a:r>
              <a:rPr lang="sv-SE" baseline="0" dirty="0" smtClean="0"/>
              <a:t>: svensken i dessa åldrar runt 90%, dessa 84% närmar sig</a:t>
            </a:r>
          </a:p>
          <a:p>
            <a:r>
              <a:rPr lang="sv-SE" baseline="0" dirty="0" err="1" smtClean="0"/>
              <a:t>poddar</a:t>
            </a:r>
            <a:r>
              <a:rPr lang="sv-SE" baseline="0" dirty="0" smtClean="0"/>
              <a:t> har inte varit vanligt i Sverige, ligger ganska lika genomsnittet, men denna åldersgrupp lyssnar dubbelt så mycket som genomsnittssvensken. Lärarstudenterna ligger efter.</a:t>
            </a:r>
          </a:p>
          <a:p>
            <a:r>
              <a:rPr lang="sv-SE" baseline="0" dirty="0" smtClean="0"/>
              <a:t>play-tjänster något lägre, men ganska lika</a:t>
            </a:r>
          </a:p>
          <a:p>
            <a:endParaRPr lang="sv-SE" baseline="0" dirty="0" smtClean="0"/>
          </a:p>
          <a:p>
            <a:endParaRPr lang="sv-SE" baseline="0" dirty="0" smtClean="0"/>
          </a:p>
          <a:p>
            <a:r>
              <a:rPr lang="sv-SE" baseline="0" dirty="0" smtClean="0"/>
              <a:t>Fildelningen ligger kvar på 40% i riket för dessa åldrar, men bland studenterna har det minskat från 30% till 10%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D9C9A-0D99-994E-A3F9-8B7F0A36ED2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2554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 smtClean="0"/>
              <a:t>less </a:t>
            </a:r>
            <a:r>
              <a:rPr lang="sv-SE" baseline="0" dirty="0" err="1" smtClean="0"/>
              <a:t>than</a:t>
            </a:r>
            <a:r>
              <a:rPr lang="sv-SE" baseline="0" dirty="0" smtClean="0"/>
              <a:t> 10% </a:t>
            </a:r>
            <a:r>
              <a:rPr lang="sv-SE" baseline="0" dirty="0" err="1" smtClean="0"/>
              <a:t>have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their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own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blog</a:t>
            </a:r>
            <a:r>
              <a:rPr lang="sv-SE" baseline="0" dirty="0" smtClean="0"/>
              <a:t> in </a:t>
            </a:r>
            <a:r>
              <a:rPr lang="sv-SE" baseline="0" dirty="0" err="1" smtClean="0"/>
              <a:t>this</a:t>
            </a:r>
            <a:r>
              <a:rPr lang="sv-SE" baseline="0" dirty="0" smtClean="0"/>
              <a:t> age  </a:t>
            </a:r>
            <a:r>
              <a:rPr lang="sv-SE" baseline="0" dirty="0" err="1" smtClean="0"/>
              <a:t>group</a:t>
            </a:r>
            <a:r>
              <a:rPr lang="sv-SE" baseline="0" dirty="0" smtClean="0"/>
              <a:t> in Sweden (</a:t>
            </a:r>
            <a:r>
              <a:rPr lang="sv-SE" baseline="0" dirty="0" err="1" smtClean="0"/>
              <a:t>stable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number</a:t>
            </a:r>
            <a:r>
              <a:rPr lang="sv-SE" baseline="0" dirty="0" smtClean="0"/>
              <a:t>), </a:t>
            </a:r>
            <a:r>
              <a:rPr lang="sv-SE" baseline="0" dirty="0" err="1" smtClean="0"/>
              <a:t>while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about</a:t>
            </a:r>
            <a:r>
              <a:rPr lang="sv-SE" baseline="0" dirty="0" smtClean="0"/>
              <a:t> 3%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the students do it.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Comment: While status update in social media has become less common in general, this group has increased their activity</a:t>
            </a:r>
            <a:endParaRPr lang="sv-SE" baseline="0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D9C9A-0D99-994E-A3F9-8B7F0A36ED2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4830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 smtClean="0"/>
              <a:t>Molntjänster </a:t>
            </a:r>
            <a:r>
              <a:rPr lang="sv-SE" baseline="0" dirty="0" smtClean="0"/>
              <a:t>inte inkluderade i  nationella undersökningen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D9C9A-0D99-994E-A3F9-8B7F0A36ED2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887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95672282-36D5-3749-9E58-17EC2AD66848}" type="datetime1">
              <a:rPr lang="sv-SE" smtClean="0"/>
              <a:t>2017-08-23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http://beljma1.perso.sfr.fr/nordpro.pdf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D674998-7C62-4E26-AAED-4519824FBE88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3E2A1B-097E-4B4F-820F-C85B8E4EDC08}" type="datetime1">
              <a:rPr lang="sv-SE" smtClean="0"/>
              <a:t>2017-08-23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http://beljma1.perso.sfr.fr/nordpro.pdf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082D4-70C6-49AA-8444-FB6E867B9AF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BD6676-7BF0-5D43-97A9-BCD4C3943016}" type="datetime1">
              <a:rPr lang="sv-SE" smtClean="0"/>
              <a:t>2017-08-23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http://beljma1.perso.sfr.fr/nordpro.pdf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93C7C2-0E0C-4B2B-8FEA-A48E6675F7A8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619B1F-015F-D044-A065-189792A1F643}" type="datetime1">
              <a:rPr lang="sv-SE" smtClean="0"/>
              <a:t>2017-08-23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http://beljma1.perso.sfr.fr/nordpro.pdf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D3264A-CE90-4DE7-814E-09E5FD4AFE07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sv-S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7A9490-3165-7B4B-A8DF-C22415BC863D}" type="datetime1">
              <a:rPr lang="sv-SE" smtClean="0"/>
              <a:t>2017-08-23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http://beljma1.perso.sfr.fr/nordpro.pdf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3EBE0-DA5E-46F2-B4C9-E588FF109780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EDED69-063D-D54D-9AD9-DA8F11CA4D16}" type="datetime1">
              <a:rPr lang="sv-SE" smtClean="0"/>
              <a:t>2017-08-23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http://beljma1.perso.sfr.fr/nordpro.pdf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70E998-A55B-4FBD-97C0-8F96A5314D12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5E2152-237C-DE43-A2BD-C1F2B2F53862}" type="datetime1">
              <a:rPr lang="sv-SE" smtClean="0"/>
              <a:t>2017-08-23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http://beljma1.perso.sfr.fr/nordpro.pdf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92205-1F7D-4F74-B55C-86BFB105D9BE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8264BF-2879-0F4C-B904-DA39C3B902FA}" type="datetime1">
              <a:rPr lang="sv-SE" smtClean="0"/>
              <a:t>2017-08-23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http://beljma1.perso.sfr.fr/nordpro.pdf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B58069-884E-4BEE-83F0-C0F94B52DB43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2AE97F-2E25-9E4A-8C86-2E88411B9F48}" type="datetime1">
              <a:rPr lang="sv-SE" smtClean="0"/>
              <a:t>2017-08-23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http://beljma1.perso.sfr.fr/nordpro.pdf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2A5B0-03E1-4AD6-8211-4D2AB8052CB6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AD5F03-1CA0-1940-9C8E-671EBBB733D4}" type="datetime1">
              <a:rPr lang="sv-SE" smtClean="0"/>
              <a:t>2017-08-23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4A386E-4ED8-418E-A767-36925D3E9B58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mtClean="0"/>
              <a:t>http://beljma1.perso.sfr.fr/nordpro.pdf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A670F4-1FD0-A545-BC42-AE86E3761E4B}" type="datetime1">
              <a:rPr lang="sv-SE" smtClean="0"/>
              <a:t>2017-08-23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mtClean="0"/>
              <a:t>http://beljma1.perso.sfr.fr/nordpro.pdf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980175-FF11-4D60-A5DD-2459815E0A3A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BC4D7945-0CD8-FC4D-8D25-8F548450C346}" type="datetime1">
              <a:rPr lang="sv-SE" smtClean="0"/>
              <a:t>2017-08-23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http://beljma1.perso.sfr.fr/nordpro.pdf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0AE5FA34-C46B-44CE-BFCB-7FAA1ED4F481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Ann-Britt Enochsson</a:t>
            </a:r>
            <a:br>
              <a:rPr lang="en-GB" sz="2400" dirty="0" smtClean="0"/>
            </a:br>
            <a:r>
              <a:rPr lang="en-GB" sz="2400" dirty="0" smtClean="0"/>
              <a:t>Karlstad University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Digital </a:t>
            </a:r>
            <a:r>
              <a:rPr lang="en-GB" dirty="0" smtClean="0"/>
              <a:t>Literacy </a:t>
            </a:r>
            <a:r>
              <a:rPr lang="en-GB" dirty="0"/>
              <a:t>as a Prerequisite </a:t>
            </a:r>
            <a:r>
              <a:rPr lang="en-GB" dirty="0" smtClean="0"/>
              <a:t>in </a:t>
            </a:r>
            <a:r>
              <a:rPr lang="en-GB" dirty="0"/>
              <a:t>Teacher Education</a:t>
            </a:r>
          </a:p>
        </p:txBody>
      </p:sp>
    </p:spTree>
    <p:extLst>
      <p:ext uri="{BB962C8B-B14F-4D97-AF65-F5344CB8AC3E}">
        <p14:creationId xmlns:p14="http://schemas.microsoft.com/office/powerpoint/2010/main" val="103477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Changes between cohorts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More students  2016</a:t>
            </a:r>
          </a:p>
          <a:p>
            <a:pPr lvl="1"/>
            <a:r>
              <a:rPr lang="en-GB" dirty="0" smtClean="0"/>
              <a:t>listen to music online **</a:t>
            </a:r>
          </a:p>
          <a:p>
            <a:pPr lvl="1"/>
            <a:r>
              <a:rPr lang="en-GB" dirty="0" smtClean="0"/>
              <a:t>listen to pods ***</a:t>
            </a:r>
          </a:p>
          <a:p>
            <a:pPr lvl="1"/>
            <a:r>
              <a:rPr lang="en-GB" dirty="0" smtClean="0"/>
              <a:t>watch TV streaming * as well “play” **</a:t>
            </a:r>
          </a:p>
          <a:p>
            <a:endParaRPr lang="en-GB" dirty="0" smtClean="0"/>
          </a:p>
          <a:p>
            <a:r>
              <a:rPr lang="en-GB" dirty="0" smtClean="0"/>
              <a:t>Fewer students download films 2016 ***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5625548" y="5832629"/>
            <a:ext cx="2442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600" dirty="0" smtClean="0">
                <a:latin typeface="+mn-lt"/>
              </a:rPr>
              <a:t>** = p&lt;.010</a:t>
            </a:r>
            <a:endParaRPr lang="sv-SE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316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Changes between cohorts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Fewer students have their own blog</a:t>
            </a:r>
            <a:br>
              <a:rPr lang="en-GB" dirty="0" smtClean="0"/>
            </a:br>
            <a:r>
              <a:rPr lang="en-GB" dirty="0" smtClean="0"/>
              <a:t>2016 ***</a:t>
            </a:r>
          </a:p>
          <a:p>
            <a:pPr marL="342900" lvl="1"/>
            <a:r>
              <a:rPr lang="en-GB" dirty="0"/>
              <a:t>More students post their status on Facebook 2016 </a:t>
            </a:r>
            <a:r>
              <a:rPr lang="en-GB" dirty="0" smtClean="0"/>
              <a:t>***</a:t>
            </a:r>
            <a:endParaRPr lang="en-GB" dirty="0"/>
          </a:p>
        </p:txBody>
      </p:sp>
      <p:sp>
        <p:nvSpPr>
          <p:cNvPr id="4" name="textruta 3"/>
          <p:cNvSpPr txBox="1"/>
          <p:nvPr/>
        </p:nvSpPr>
        <p:spPr>
          <a:xfrm>
            <a:off x="5625548" y="5832629"/>
            <a:ext cx="2442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600" dirty="0" smtClean="0">
                <a:latin typeface="+mn-lt"/>
              </a:rPr>
              <a:t>* = p&lt;.05</a:t>
            </a:r>
            <a:endParaRPr lang="sv-SE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983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Changes between cohorts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More students  2016</a:t>
            </a:r>
          </a:p>
          <a:p>
            <a:pPr lvl="1"/>
            <a:r>
              <a:rPr lang="en-GB" dirty="0" smtClean="0"/>
              <a:t>use Google drive (docs) ***</a:t>
            </a:r>
          </a:p>
          <a:p>
            <a:pPr lvl="1"/>
            <a:r>
              <a:rPr lang="en-GB" dirty="0" smtClean="0"/>
              <a:t>collaborate in Google drive/docs ***</a:t>
            </a:r>
          </a:p>
          <a:p>
            <a:pPr lvl="1"/>
            <a:r>
              <a:rPr lang="en-GB" dirty="0" smtClean="0"/>
              <a:t>shop online *</a:t>
            </a:r>
          </a:p>
          <a:p>
            <a:endParaRPr lang="en-GB" dirty="0" smtClean="0"/>
          </a:p>
        </p:txBody>
      </p:sp>
      <p:sp>
        <p:nvSpPr>
          <p:cNvPr id="4" name="textruta 3"/>
          <p:cNvSpPr txBox="1"/>
          <p:nvPr/>
        </p:nvSpPr>
        <p:spPr>
          <a:xfrm>
            <a:off x="5625548" y="5832629"/>
            <a:ext cx="2442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600" dirty="0" smtClean="0">
                <a:latin typeface="+mn-lt"/>
              </a:rPr>
              <a:t>* = p&lt;.05</a:t>
            </a:r>
            <a:endParaRPr lang="sv-SE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3224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Activities</a:t>
            </a:r>
            <a:r>
              <a:rPr lang="sv-SE" dirty="0" smtClean="0"/>
              <a:t> on the </a:t>
            </a:r>
            <a:r>
              <a:rPr lang="sv-SE" dirty="0" err="1" smtClean="0"/>
              <a:t>rise</a:t>
            </a:r>
            <a:endParaRPr lang="sv-SE" dirty="0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782069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1368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”</a:t>
            </a:r>
            <a:r>
              <a:rPr lang="sv-SE" dirty="0" err="1" smtClean="0"/>
              <a:t>Saturated</a:t>
            </a:r>
            <a:r>
              <a:rPr lang="sv-SE" dirty="0" smtClean="0"/>
              <a:t>” </a:t>
            </a:r>
            <a:r>
              <a:rPr lang="sv-SE" dirty="0" err="1" smtClean="0"/>
              <a:t>activities</a:t>
            </a:r>
            <a:endParaRPr lang="sv-SE" dirty="0"/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9632266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70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/>
              <a:t>Activities</a:t>
            </a:r>
            <a:r>
              <a:rPr lang="sv-SE" dirty="0" smtClean="0"/>
              <a:t> </a:t>
            </a:r>
            <a:r>
              <a:rPr lang="sv-SE" dirty="0" err="1" smtClean="0"/>
              <a:t>which</a:t>
            </a:r>
            <a:r>
              <a:rPr lang="sv-SE" dirty="0" smtClean="0"/>
              <a:t> </a:t>
            </a:r>
            <a:r>
              <a:rPr lang="sv-SE" dirty="0" err="1" smtClean="0"/>
              <a:t>already</a:t>
            </a:r>
            <a:r>
              <a:rPr lang="sv-SE" dirty="0" smtClean="0"/>
              <a:t> </a:t>
            </a:r>
            <a:r>
              <a:rPr lang="sv-SE" dirty="0" err="1" smtClean="0"/>
              <a:t>had</a:t>
            </a:r>
            <a:r>
              <a:rPr lang="sv-SE" dirty="0" smtClean="0"/>
              <a:t> </a:t>
            </a:r>
            <a:r>
              <a:rPr lang="sv-SE" dirty="0" err="1" smtClean="0"/>
              <a:t>its</a:t>
            </a:r>
            <a:r>
              <a:rPr lang="sv-SE" dirty="0" smtClean="0"/>
              <a:t> </a:t>
            </a:r>
            <a:r>
              <a:rPr lang="sv-SE" dirty="0" err="1" smtClean="0"/>
              <a:t>peak</a:t>
            </a:r>
            <a:endParaRPr lang="sv-SE" dirty="0"/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363840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2672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Late </a:t>
            </a:r>
            <a:r>
              <a:rPr lang="sv-SE" dirty="0" err="1" smtClean="0"/>
              <a:t>majority</a:t>
            </a:r>
            <a:r>
              <a:rPr lang="sv-SE" dirty="0" smtClean="0"/>
              <a:t>...?</a:t>
            </a:r>
            <a:endParaRPr lang="sv-SE" dirty="0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938" y="2505519"/>
            <a:ext cx="5279136" cy="3145536"/>
          </a:xfrm>
        </p:spPr>
      </p:pic>
    </p:spTree>
    <p:extLst>
      <p:ext uri="{BB962C8B-B14F-4D97-AF65-F5344CB8AC3E}">
        <p14:creationId xmlns:p14="http://schemas.microsoft.com/office/powerpoint/2010/main" val="31619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Digital technology in their future profession (2016 cohort)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Regarded as very important </a:t>
            </a:r>
          </a:p>
          <a:p>
            <a:r>
              <a:rPr lang="en-GB" dirty="0" smtClean="0"/>
              <a:t>They believe their future students know a lot about digital technology</a:t>
            </a:r>
          </a:p>
          <a:p>
            <a:r>
              <a:rPr lang="en-GB" dirty="0" smtClean="0"/>
              <a:t>There is a lack of role models </a:t>
            </a:r>
            <a:r>
              <a:rPr lang="mr-IN" dirty="0" smtClean="0"/>
              <a:t>–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in most subjects. Mathematics is an exception.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55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does it mean?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challenge for teacher education?</a:t>
            </a:r>
          </a:p>
        </p:txBody>
      </p:sp>
    </p:spTree>
    <p:extLst>
      <p:ext uri="{BB962C8B-B14F-4D97-AF65-F5344CB8AC3E}">
        <p14:creationId xmlns:p14="http://schemas.microsoft.com/office/powerpoint/2010/main" val="329072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 you for listening!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err="1" smtClean="0"/>
              <a:t>ann-britt.enochsson@kau.se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313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2012, new secondary teacher program at Karlstad University</a:t>
            </a:r>
          </a:p>
          <a:p>
            <a:pPr marL="68580" indent="0">
              <a:buNone/>
            </a:pPr>
            <a:r>
              <a:rPr lang="en-US" dirty="0" smtClean="0"/>
              <a:t>mapping the students’ digital competencies related to the internet and their expectations as part of a larger project</a:t>
            </a:r>
            <a:endParaRPr lang="en-GB" dirty="0"/>
          </a:p>
        </p:txBody>
      </p:sp>
      <p:sp>
        <p:nvSpPr>
          <p:cNvPr id="4" name="textruta 3"/>
          <p:cNvSpPr txBox="1"/>
          <p:nvPr/>
        </p:nvSpPr>
        <p:spPr>
          <a:xfrm>
            <a:off x="4432150" y="5647963"/>
            <a:ext cx="4032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dirty="0" smtClean="0"/>
              <a:t>(Enochsson &amp; </a:t>
            </a:r>
            <a:r>
              <a:rPr lang="sv-SE" dirty="0" err="1" smtClean="0"/>
              <a:t>Buskqvist</a:t>
            </a:r>
            <a:r>
              <a:rPr lang="sv-SE" smtClean="0"/>
              <a:t>, 2012)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759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Questionnaire 2012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Distributed to all subject teacher-students beginning in 2012</a:t>
            </a:r>
          </a:p>
          <a:p>
            <a:r>
              <a:rPr lang="en-GB" dirty="0" smtClean="0"/>
              <a:t>Subjects</a:t>
            </a:r>
            <a:endParaRPr lang="en-GB" dirty="0"/>
          </a:p>
          <a:p>
            <a:pPr lvl="1"/>
            <a:r>
              <a:rPr lang="en-GB" dirty="0"/>
              <a:t>Biology, Civics, </a:t>
            </a:r>
            <a:r>
              <a:rPr lang="en-GB" dirty="0" smtClean="0"/>
              <a:t>English, History, Mathematics, Spanish and Swedish.</a:t>
            </a:r>
          </a:p>
          <a:p>
            <a:r>
              <a:rPr lang="en-GB" dirty="0" smtClean="0"/>
              <a:t>61 out of 154 answered the questionnaire – return rate 40 %....?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4432150" y="5647963"/>
            <a:ext cx="4032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dirty="0" smtClean="0"/>
              <a:t>(Enochsson &amp; </a:t>
            </a:r>
            <a:r>
              <a:rPr lang="sv-SE" dirty="0" err="1" smtClean="0"/>
              <a:t>Buskqvist</a:t>
            </a:r>
            <a:r>
              <a:rPr lang="sv-SE" dirty="0" smtClean="0"/>
              <a:t>, 2012)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391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Experiences of internet activities </a:t>
            </a:r>
            <a:r>
              <a:rPr lang="mr-IN" dirty="0" smtClean="0"/>
              <a:t>–</a:t>
            </a:r>
            <a:r>
              <a:rPr lang="en-GB" dirty="0" smtClean="0"/>
              <a:t> 2012 cohort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Differs from the average Swedish person of the same age</a:t>
            </a:r>
          </a:p>
          <a:p>
            <a:pPr lvl="1"/>
            <a:r>
              <a:rPr lang="en-GB" dirty="0" smtClean="0"/>
              <a:t>More Facebook (lurking), but very low activity regarding images, twitter, wikis </a:t>
            </a:r>
            <a:r>
              <a:rPr lang="en-GB" dirty="0" err="1" smtClean="0"/>
              <a:t>etc</a:t>
            </a:r>
            <a:r>
              <a:rPr lang="en-GB" dirty="0" smtClean="0"/>
              <a:t>….</a:t>
            </a:r>
            <a:endParaRPr lang="en-GB" dirty="0"/>
          </a:p>
          <a:p>
            <a:pPr lvl="1"/>
            <a:endParaRPr lang="en-GB" dirty="0"/>
          </a:p>
          <a:p>
            <a:pPr marL="68580" indent="0">
              <a:buNone/>
            </a:pPr>
            <a:r>
              <a:rPr lang="en-GB" dirty="0" smtClean="0"/>
              <a:t>Conclusion: More traditional than others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4432150" y="5647963"/>
            <a:ext cx="4032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dirty="0" smtClean="0"/>
              <a:t>(Enochsson &amp; </a:t>
            </a:r>
            <a:r>
              <a:rPr lang="sv-SE" dirty="0" err="1" smtClean="0"/>
              <a:t>Buskqvist</a:t>
            </a:r>
            <a:r>
              <a:rPr lang="sv-SE" smtClean="0"/>
              <a:t>, 2012)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019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Digital technology in their future profession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Regarded as very important</a:t>
            </a:r>
          </a:p>
          <a:p>
            <a:r>
              <a:rPr lang="en-GB" dirty="0" smtClean="0"/>
              <a:t>They believe their future students know a lot about digital technology</a:t>
            </a:r>
          </a:p>
          <a:p>
            <a:r>
              <a:rPr lang="en-GB" dirty="0" smtClean="0"/>
              <a:t>There is a lack of role models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46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GB" dirty="0" smtClean="0"/>
              <a:t>To compare 2012 and 2016 cohort regarding digital competencies and experiences related to the internet when entering secondary teacher education</a:t>
            </a:r>
          </a:p>
          <a:p>
            <a:pPr marL="68580" indent="0">
              <a:buNone/>
            </a:pPr>
            <a:endParaRPr lang="en-GB" dirty="0" smtClean="0"/>
          </a:p>
          <a:p>
            <a:pPr marL="68580" indent="0">
              <a:buNone/>
            </a:pPr>
            <a:r>
              <a:rPr lang="en-GB" sz="2800" dirty="0" smtClean="0">
                <a:solidFill>
                  <a:schemeClr val="accent1"/>
                </a:solidFill>
              </a:rPr>
              <a:t>Research questions</a:t>
            </a:r>
          </a:p>
          <a:p>
            <a:pPr marL="68580" indent="0">
              <a:buNone/>
            </a:pPr>
            <a:r>
              <a:rPr lang="en-GB" dirty="0" smtClean="0"/>
              <a:t>Are there any trends and/or changes over time</a:t>
            </a:r>
          </a:p>
          <a:p>
            <a:pPr marL="68580" indent="0">
              <a:buNone/>
            </a:pPr>
            <a:r>
              <a:rPr lang="en-GB" dirty="0" smtClean="0"/>
              <a:t>1. between the two cohorts</a:t>
            </a:r>
          </a:p>
          <a:p>
            <a:pPr marL="68580" indent="0">
              <a:buNone/>
            </a:pPr>
            <a:r>
              <a:rPr lang="en-GB" dirty="0" smtClean="0"/>
              <a:t>2. compared to the average Swedish citizen of the same 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02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Questionnaire 2016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All subject teacher-students </a:t>
            </a:r>
            <a:r>
              <a:rPr lang="en-GB" dirty="0" smtClean="0"/>
              <a:t>beginning in 2016</a:t>
            </a:r>
            <a:endParaRPr lang="en-GB" dirty="0"/>
          </a:p>
          <a:p>
            <a:r>
              <a:rPr lang="en-GB" dirty="0"/>
              <a:t>Subjects</a:t>
            </a:r>
          </a:p>
          <a:p>
            <a:pPr lvl="1"/>
            <a:r>
              <a:rPr lang="en-GB" dirty="0"/>
              <a:t>Biology</a:t>
            </a:r>
            <a:r>
              <a:rPr lang="en-GB" dirty="0" smtClean="0"/>
              <a:t>, </a:t>
            </a:r>
            <a:r>
              <a:rPr lang="en-GB" b="1" dirty="0" smtClean="0"/>
              <a:t>Chemistry</a:t>
            </a:r>
            <a:r>
              <a:rPr lang="en-GB" dirty="0" smtClean="0"/>
              <a:t>, </a:t>
            </a:r>
            <a:r>
              <a:rPr lang="en-GB" dirty="0"/>
              <a:t>Civics, </a:t>
            </a:r>
            <a:r>
              <a:rPr lang="en-GB" dirty="0" smtClean="0"/>
              <a:t>English, </a:t>
            </a:r>
            <a:r>
              <a:rPr lang="en-GB" b="1" dirty="0" smtClean="0"/>
              <a:t>Geography</a:t>
            </a:r>
            <a:r>
              <a:rPr lang="en-GB" dirty="0" smtClean="0"/>
              <a:t>, </a:t>
            </a:r>
            <a:r>
              <a:rPr lang="en-GB" dirty="0"/>
              <a:t>History, Mathematics</a:t>
            </a:r>
            <a:r>
              <a:rPr lang="en-GB" dirty="0" smtClean="0"/>
              <a:t>, </a:t>
            </a:r>
            <a:r>
              <a:rPr lang="en-GB" b="1" dirty="0" smtClean="0"/>
              <a:t>Music</a:t>
            </a:r>
            <a:r>
              <a:rPr lang="en-GB" dirty="0" smtClean="0"/>
              <a:t>, </a:t>
            </a:r>
            <a:r>
              <a:rPr lang="en-GB" b="1" dirty="0" smtClean="0"/>
              <a:t>Natural science</a:t>
            </a:r>
            <a:r>
              <a:rPr lang="en-GB" dirty="0" smtClean="0"/>
              <a:t>,</a:t>
            </a:r>
            <a:r>
              <a:rPr lang="en-GB" b="1" dirty="0"/>
              <a:t> Physics</a:t>
            </a:r>
            <a:r>
              <a:rPr lang="en-GB" dirty="0"/>
              <a:t>,</a:t>
            </a:r>
            <a:r>
              <a:rPr lang="en-GB" dirty="0" smtClean="0"/>
              <a:t> </a:t>
            </a:r>
            <a:r>
              <a:rPr lang="en-GB" b="1" dirty="0" smtClean="0"/>
              <a:t>Religion</a:t>
            </a:r>
            <a:r>
              <a:rPr lang="en-GB" dirty="0" smtClean="0"/>
              <a:t>, Spanish, </a:t>
            </a:r>
            <a:r>
              <a:rPr lang="en-GB" b="1" dirty="0" smtClean="0"/>
              <a:t>Sports</a:t>
            </a:r>
            <a:r>
              <a:rPr lang="en-GB" dirty="0" smtClean="0"/>
              <a:t>, </a:t>
            </a:r>
            <a:r>
              <a:rPr lang="en-GB" dirty="0"/>
              <a:t>and Swedish.</a:t>
            </a:r>
          </a:p>
          <a:p>
            <a:r>
              <a:rPr lang="en-GB" dirty="0" smtClean="0"/>
              <a:t>63 </a:t>
            </a:r>
            <a:r>
              <a:rPr lang="en-GB" dirty="0"/>
              <a:t>out of </a:t>
            </a:r>
            <a:r>
              <a:rPr lang="en-GB" dirty="0" smtClean="0"/>
              <a:t>191 </a:t>
            </a:r>
            <a:r>
              <a:rPr lang="en-GB" dirty="0"/>
              <a:t>answered the questionnaire – return rate </a:t>
            </a:r>
            <a:r>
              <a:rPr lang="en-GB" dirty="0" smtClean="0"/>
              <a:t>33</a:t>
            </a:r>
            <a:r>
              <a:rPr lang="en-GB" dirty="0"/>
              <a:t> </a:t>
            </a:r>
            <a:r>
              <a:rPr lang="en-GB" dirty="0" smtClean="0"/>
              <a:t>%.</a:t>
            </a:r>
            <a:endParaRPr lang="en-GB" dirty="0"/>
          </a:p>
        </p:txBody>
      </p:sp>
      <p:sp>
        <p:nvSpPr>
          <p:cNvPr id="4" name="textruta 3"/>
          <p:cNvSpPr txBox="1"/>
          <p:nvPr/>
        </p:nvSpPr>
        <p:spPr>
          <a:xfrm>
            <a:off x="3904794" y="5334764"/>
            <a:ext cx="19281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....or 83%?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7063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Changes between cohorts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More students have their own</a:t>
            </a:r>
            <a:br>
              <a:rPr lang="en-GB" dirty="0" smtClean="0"/>
            </a:br>
            <a:r>
              <a:rPr lang="en-GB" dirty="0" smtClean="0"/>
              <a:t>smartphone 2016 ***</a:t>
            </a:r>
          </a:p>
          <a:p>
            <a:r>
              <a:rPr lang="en-GB" dirty="0" smtClean="0"/>
              <a:t>More students have their own</a:t>
            </a:r>
            <a:br>
              <a:rPr lang="en-GB" dirty="0" smtClean="0"/>
            </a:br>
            <a:r>
              <a:rPr lang="en-GB" dirty="0" smtClean="0"/>
              <a:t>tablet 2016 ***</a:t>
            </a:r>
          </a:p>
          <a:p>
            <a:pPr marL="68580" indent="0">
              <a:buNone/>
            </a:pPr>
            <a:endParaRPr lang="en-GB" dirty="0" smtClean="0"/>
          </a:p>
          <a:p>
            <a:pPr marL="68580" indent="0">
              <a:buNone/>
            </a:pPr>
            <a:r>
              <a:rPr lang="en-GB" dirty="0" smtClean="0"/>
              <a:t>Comment: The teacher students are catching up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5625548" y="5832629"/>
            <a:ext cx="2442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600" dirty="0" smtClean="0">
                <a:latin typeface="+mn-lt"/>
              </a:rPr>
              <a:t>*** = p&lt;.001</a:t>
            </a:r>
            <a:endParaRPr lang="sv-SE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024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Changes between cohorts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More students  use digital media for private purposes 2016 **</a:t>
            </a:r>
          </a:p>
          <a:p>
            <a:pPr marL="68580" lvl="1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textruta 3"/>
          <p:cNvSpPr txBox="1"/>
          <p:nvPr/>
        </p:nvSpPr>
        <p:spPr>
          <a:xfrm>
            <a:off x="5625548" y="5832629"/>
            <a:ext cx="2442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1600" dirty="0" smtClean="0">
                <a:latin typeface="+mn-lt"/>
              </a:rPr>
              <a:t>*** = p&lt;.001</a:t>
            </a:r>
            <a:endParaRPr lang="sv-SE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500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7137</TotalTime>
  <Words>818</Words>
  <Application>Microsoft Macintosh PowerPoint</Application>
  <PresentationFormat>Bildspel på skärmen (4:3)</PresentationFormat>
  <Paragraphs>131</Paragraphs>
  <Slides>19</Slides>
  <Notes>14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5" baseType="lpstr">
      <vt:lpstr>Calibri</vt:lpstr>
      <vt:lpstr>Century Gothic</vt:lpstr>
      <vt:lpstr>Mangal</vt:lpstr>
      <vt:lpstr>Wingdings 2</vt:lpstr>
      <vt:lpstr>Arial</vt:lpstr>
      <vt:lpstr>Austin</vt:lpstr>
      <vt:lpstr>Ann-Britt Enochsson Karlstad University</vt:lpstr>
      <vt:lpstr>Background</vt:lpstr>
      <vt:lpstr>Questionnaire 2012</vt:lpstr>
      <vt:lpstr>Experiences of internet activities – 2012 cohort</vt:lpstr>
      <vt:lpstr>Digital technology in their future profession</vt:lpstr>
      <vt:lpstr>Aim</vt:lpstr>
      <vt:lpstr>Questionnaire 2016</vt:lpstr>
      <vt:lpstr>Changes between cohorts</vt:lpstr>
      <vt:lpstr>Changes between cohorts</vt:lpstr>
      <vt:lpstr>Changes between cohorts</vt:lpstr>
      <vt:lpstr>Changes between cohorts</vt:lpstr>
      <vt:lpstr>Changes between cohorts</vt:lpstr>
      <vt:lpstr>Activities on the rise</vt:lpstr>
      <vt:lpstr>”Saturated” activities</vt:lpstr>
      <vt:lpstr>Activities which already had its peak</vt:lpstr>
      <vt:lpstr>Late majority...?</vt:lpstr>
      <vt:lpstr>Digital technology in their future profession (2016 cohort)</vt:lpstr>
      <vt:lpstr>What does it mean?</vt:lpstr>
      <vt:lpstr>Thank you for listening!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Ann-Britt Enochsson Karlstads universitet</dc:title>
  <dc:creator>Ann-Britt Enochsson</dc:creator>
  <cp:lastModifiedBy>ABE</cp:lastModifiedBy>
  <cp:revision>92</cp:revision>
  <dcterms:created xsi:type="dcterms:W3CDTF">2012-10-22T08:12:08Z</dcterms:created>
  <dcterms:modified xsi:type="dcterms:W3CDTF">2017-08-23T08:47:00Z</dcterms:modified>
</cp:coreProperties>
</file>